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Heebo Bold" panose="020B0604020202020204" charset="-79"/>
      <p:bold r:id="rId15"/>
    </p:embeddedFont>
    <p:embeddedFont>
      <p:font typeface="Heebo Light" pitchFamily="2" charset="-79"/>
      <p:regular r:id="rId16"/>
    </p:embeddedFont>
    <p:embeddedFont>
      <p:font typeface="Montserrat" panose="000005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30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2" name="Text 0">
            <a:extLst>
              <a:ext uri="{FF2B5EF4-FFF2-40B4-BE49-F238E27FC236}">
                <a16:creationId xmlns:a16="http://schemas.microsoft.com/office/drawing/2014/main" id="{14F750E6-1B7B-A17F-F6F4-7FED6A9201B2}"/>
              </a:ext>
            </a:extLst>
          </p:cNvPr>
          <p:cNvSpPr/>
          <p:nvPr/>
        </p:nvSpPr>
        <p:spPr>
          <a:xfrm>
            <a:off x="793790" y="1760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group memebers</a:t>
            </a:r>
            <a:endParaRPr lang="en-US" sz="2200" dirty="0"/>
          </a:p>
        </p:txBody>
      </p:sp>
      <p:sp>
        <p:nvSpPr>
          <p:cNvPr id="23" name="Text 1">
            <a:extLst>
              <a:ext uri="{FF2B5EF4-FFF2-40B4-BE49-F238E27FC236}">
                <a16:creationId xmlns:a16="http://schemas.microsoft.com/office/drawing/2014/main" id="{3FA0E1C2-195D-8CCD-2380-5ABBC94FA94F}"/>
              </a:ext>
            </a:extLst>
          </p:cNvPr>
          <p:cNvSpPr/>
          <p:nvPr/>
        </p:nvSpPr>
        <p:spPr>
          <a:xfrm>
            <a:off x="793790" y="256853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DCD7E5"/>
                </a:solidFill>
                <a:latin typeface="Heebo Light" pitchFamily="34" charset="0"/>
                <a:ea typeface="Heebo Light" pitchFamily="34" charset="-122"/>
                <a:cs typeface="Heebo Light" pitchFamily="34" charset="-120"/>
              </a:rPr>
              <a:t>Furtuna G/Slassie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/046/12</a:t>
            </a:r>
            <a:endParaRPr lang="en-US" sz="1750" dirty="0"/>
          </a:p>
        </p:txBody>
      </p:sp>
      <p:sp>
        <p:nvSpPr>
          <p:cNvPr id="24" name="Text 2">
            <a:extLst>
              <a:ext uri="{FF2B5EF4-FFF2-40B4-BE49-F238E27FC236}">
                <a16:creationId xmlns:a16="http://schemas.microsoft.com/office/drawing/2014/main" id="{29F2B8E4-D5E6-8217-56C7-80B30DAF50CC}"/>
              </a:ext>
            </a:extLst>
          </p:cNvPr>
          <p:cNvSpPr/>
          <p:nvPr/>
        </p:nvSpPr>
        <p:spPr>
          <a:xfrm>
            <a:off x="793790" y="301073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DCD7E5"/>
                </a:solidFill>
                <a:latin typeface="Heebo Light" pitchFamily="34" charset="0"/>
                <a:ea typeface="Heebo Light" pitchFamily="34" charset="-122"/>
                <a:cs typeface="Heebo Light" pitchFamily="34" charset="-120"/>
              </a:rPr>
              <a:t>Betelhem Haftu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/159/12</a:t>
            </a:r>
            <a:endParaRPr lang="en-US" sz="1750" dirty="0"/>
          </a:p>
        </p:txBody>
      </p:sp>
      <p:sp>
        <p:nvSpPr>
          <p:cNvPr id="25" name="Text 3">
            <a:extLst>
              <a:ext uri="{FF2B5EF4-FFF2-40B4-BE49-F238E27FC236}">
                <a16:creationId xmlns:a16="http://schemas.microsoft.com/office/drawing/2014/main" id="{95376839-924A-AA88-FD0B-20D4845C539A}"/>
              </a:ext>
            </a:extLst>
          </p:cNvPr>
          <p:cNvSpPr/>
          <p:nvPr/>
        </p:nvSpPr>
        <p:spPr>
          <a:xfrm>
            <a:off x="793790" y="345293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DCD7E5"/>
                </a:solidFill>
                <a:latin typeface="Heebo Light" pitchFamily="34" charset="0"/>
                <a:ea typeface="Heebo Light" pitchFamily="34" charset="-122"/>
                <a:cs typeface="Heebo Light" pitchFamily="34" charset="-120"/>
              </a:rPr>
              <a:t>Meles Mengesha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 298/12</a:t>
            </a:r>
            <a:endParaRPr lang="en-US" sz="1750" dirty="0"/>
          </a:p>
        </p:txBody>
      </p:sp>
      <p:sp>
        <p:nvSpPr>
          <p:cNvPr id="26" name="Text 4">
            <a:extLst>
              <a:ext uri="{FF2B5EF4-FFF2-40B4-BE49-F238E27FC236}">
                <a16:creationId xmlns:a16="http://schemas.microsoft.com/office/drawing/2014/main" id="{E0D65D1B-C42C-03FA-4C88-4A65E68E2032}"/>
              </a:ext>
            </a:extLst>
          </p:cNvPr>
          <p:cNvSpPr/>
          <p:nvPr/>
        </p:nvSpPr>
        <p:spPr>
          <a:xfrm>
            <a:off x="793790" y="389513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DCD7E5"/>
                </a:solidFill>
                <a:latin typeface="Heebo Light" pitchFamily="34" charset="0"/>
                <a:ea typeface="Heebo Light" pitchFamily="34" charset="-122"/>
                <a:cs typeface="Heebo Light" pitchFamily="34" charset="-120"/>
              </a:rPr>
              <a:t>Ayda Angesom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 158/12</a:t>
            </a:r>
            <a:endParaRPr lang="en-US" sz="1750" dirty="0"/>
          </a:p>
        </p:txBody>
      </p:sp>
      <p:sp>
        <p:nvSpPr>
          <p:cNvPr id="27" name="Text 5">
            <a:extLst>
              <a:ext uri="{FF2B5EF4-FFF2-40B4-BE49-F238E27FC236}">
                <a16:creationId xmlns:a16="http://schemas.microsoft.com/office/drawing/2014/main" id="{8EABE7EC-1F51-056D-45BA-1CDBAE43C25C}"/>
              </a:ext>
            </a:extLst>
          </p:cNvPr>
          <p:cNvSpPr/>
          <p:nvPr/>
        </p:nvSpPr>
        <p:spPr>
          <a:xfrm>
            <a:off x="793790" y="433732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DCD7E5"/>
                </a:solidFill>
                <a:latin typeface="Heebo Light" pitchFamily="34" charset="0"/>
                <a:ea typeface="Heebo Light" pitchFamily="34" charset="-122"/>
                <a:cs typeface="Heebo Light" pitchFamily="34" charset="-120"/>
              </a:rPr>
              <a:t> Yorkabel Ngatu                                    mit/ur/190/12</a:t>
            </a:r>
            <a:endParaRPr lang="en-US" sz="1750" dirty="0"/>
          </a:p>
        </p:txBody>
      </p:sp>
      <p:sp>
        <p:nvSpPr>
          <p:cNvPr id="28" name="Text 6">
            <a:extLst>
              <a:ext uri="{FF2B5EF4-FFF2-40B4-BE49-F238E27FC236}">
                <a16:creationId xmlns:a16="http://schemas.microsoft.com/office/drawing/2014/main" id="{EAC20212-7130-2B10-B632-2B730DE0D20A}"/>
              </a:ext>
            </a:extLst>
          </p:cNvPr>
          <p:cNvSpPr/>
          <p:nvPr/>
        </p:nvSpPr>
        <p:spPr>
          <a:xfrm>
            <a:off x="793790" y="477952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DCD7E5"/>
                </a:solidFill>
                <a:latin typeface="Heebo Light" pitchFamily="34" charset="0"/>
                <a:ea typeface="Heebo Light" pitchFamily="34" charset="-122"/>
                <a:cs typeface="Heebo Light" pitchFamily="34" charset="-120"/>
              </a:rPr>
              <a:t>Meles H/Slassie                                    mit/ur/101/12</a:t>
            </a:r>
            <a:endParaRPr lang="en-US" sz="1750" dirty="0"/>
          </a:p>
        </p:txBody>
      </p:sp>
      <p:sp>
        <p:nvSpPr>
          <p:cNvPr id="29" name="Text 7">
            <a:extLst>
              <a:ext uri="{FF2B5EF4-FFF2-40B4-BE49-F238E27FC236}">
                <a16:creationId xmlns:a16="http://schemas.microsoft.com/office/drawing/2014/main" id="{CEC6AAA1-3E43-8E94-9BAA-67E69B591E03}"/>
              </a:ext>
            </a:extLst>
          </p:cNvPr>
          <p:cNvSpPr/>
          <p:nvPr/>
        </p:nvSpPr>
        <p:spPr>
          <a:xfrm>
            <a:off x="793790" y="522172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DCD7E5"/>
                </a:solidFill>
                <a:latin typeface="Heebo Light" pitchFamily="34" charset="0"/>
                <a:ea typeface="Heebo Light" pitchFamily="34" charset="-122"/>
                <a:cs typeface="Heebo Light" pitchFamily="34" charset="-120"/>
              </a:rPr>
              <a:t>Makda Haile                                          mit/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/231/12</a:t>
            </a:r>
            <a:endParaRPr lang="en-US" sz="1750" dirty="0"/>
          </a:p>
        </p:txBody>
      </p:sp>
      <p:sp>
        <p:nvSpPr>
          <p:cNvPr id="30" name="Text 8">
            <a:extLst>
              <a:ext uri="{FF2B5EF4-FFF2-40B4-BE49-F238E27FC236}">
                <a16:creationId xmlns:a16="http://schemas.microsoft.com/office/drawing/2014/main" id="{850CC56D-6DC5-B84C-3CA9-B85048874A69}"/>
              </a:ext>
            </a:extLst>
          </p:cNvPr>
          <p:cNvSpPr/>
          <p:nvPr/>
        </p:nvSpPr>
        <p:spPr>
          <a:xfrm>
            <a:off x="793790" y="566392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DCD7E5"/>
                </a:solidFill>
                <a:latin typeface="Heebo Light" pitchFamily="34" charset="0"/>
                <a:ea typeface="Heebo Light" pitchFamily="34" charset="-122"/>
                <a:cs typeface="Heebo Light" pitchFamily="34" charset="-120"/>
              </a:rPr>
              <a:t>Yemane G/Michael                              </a:t>
            </a:r>
            <a:r>
              <a:rPr lang="en-US" sz="1750" dirty="0" err="1">
                <a:solidFill>
                  <a:srgbClr val="DCD7E5"/>
                </a:solidFill>
                <a:latin typeface="Heebo Light" pitchFamily="34" charset="0"/>
                <a:ea typeface="Heebo Light" pitchFamily="34" charset="-122"/>
                <a:cs typeface="Heebo Light" pitchFamily="34" charset="-120"/>
              </a:rPr>
              <a:t>mit</a:t>
            </a:r>
            <a:r>
              <a:rPr lang="en-US" sz="1750" dirty="0">
                <a:solidFill>
                  <a:srgbClr val="DCD7E5"/>
                </a:solidFill>
                <a:latin typeface="Heebo Light" pitchFamily="34" charset="0"/>
                <a:ea typeface="Heebo Light" pitchFamily="34" charset="-122"/>
                <a:cs typeface="Heebo Light" pitchFamily="34" charset="-120"/>
              </a:rPr>
              <a:t>/</a:t>
            </a:r>
            <a:r>
              <a:rPr lang="en-US" sz="1750" dirty="0" err="1">
                <a:solidFill>
                  <a:srgbClr val="DCD7E5"/>
                </a:solidFill>
                <a:latin typeface="Heebo Light" pitchFamily="34" charset="0"/>
                <a:ea typeface="Heebo Light" pitchFamily="34" charset="-122"/>
                <a:cs typeface="Heebo Light" pitchFamily="34" charset="-120"/>
              </a:rPr>
              <a:t>ur</a:t>
            </a:r>
            <a:r>
              <a:rPr lang="en-US" sz="1750" dirty="0">
                <a:solidFill>
                  <a:srgbClr val="DCD7E5"/>
                </a:solidFill>
                <a:latin typeface="Heebo Light" pitchFamily="34" charset="0"/>
                <a:ea typeface="Heebo Light" pitchFamily="34" charset="-122"/>
                <a:cs typeface="Heebo Light" pitchFamily="34" charset="-120"/>
              </a:rPr>
              <a:t>/273/12</a:t>
            </a:r>
            <a:endParaRPr lang="en-US" sz="1750" dirty="0"/>
          </a:p>
        </p:txBody>
      </p:sp>
      <p:sp>
        <p:nvSpPr>
          <p:cNvPr id="31" name="Text 9">
            <a:extLst>
              <a:ext uri="{FF2B5EF4-FFF2-40B4-BE49-F238E27FC236}">
                <a16:creationId xmlns:a16="http://schemas.microsoft.com/office/drawing/2014/main" id="{6AA52E91-7DE0-3103-94D1-1B4616A2BA65}"/>
              </a:ext>
            </a:extLst>
          </p:cNvPr>
          <p:cNvSpPr/>
          <p:nvPr/>
        </p:nvSpPr>
        <p:spPr>
          <a:xfrm>
            <a:off x="793790" y="610612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DCD7E5"/>
                </a:solidFill>
                <a:latin typeface="Heebo Light" pitchFamily="34" charset="0"/>
                <a:ea typeface="Heebo Light" pitchFamily="34" charset="-122"/>
                <a:cs typeface="Heebo Light" pitchFamily="34" charset="-120"/>
              </a:rPr>
              <a:t>Michiale Adhanom                               </a:t>
            </a:r>
            <a:r>
              <a:rPr lang="en-US" sz="1750" dirty="0" err="1">
                <a:solidFill>
                  <a:srgbClr val="DCD7E5"/>
                </a:solidFill>
                <a:latin typeface="Heebo Light" pitchFamily="34" charset="0"/>
                <a:ea typeface="Heebo Light" pitchFamily="34" charset="-122"/>
                <a:cs typeface="Heebo Light" pitchFamily="34" charset="-120"/>
              </a:rPr>
              <a:t>mit</a:t>
            </a:r>
            <a:r>
              <a:rPr lang="en-US" sz="1750" dirty="0">
                <a:solidFill>
                  <a:srgbClr val="DCD7E5"/>
                </a:solidFill>
                <a:latin typeface="Heebo Light" pitchFamily="34" charset="0"/>
                <a:ea typeface="Heebo Light" pitchFamily="34" charset="-122"/>
                <a:cs typeface="Heebo Light" pitchFamily="34" charset="-120"/>
              </a:rPr>
              <a:t>/ur/166/12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647" y="622697"/>
            <a:ext cx="7560707" cy="2120622"/>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Regression Report: Predicting Student Final Grades (G3)</a:t>
            </a:r>
            <a:endParaRPr lang="en-US" sz="4450" dirty="0"/>
          </a:p>
        </p:txBody>
      </p:sp>
      <p:sp>
        <p:nvSpPr>
          <p:cNvPr id="4" name="Text 1"/>
          <p:cNvSpPr/>
          <p:nvPr/>
        </p:nvSpPr>
        <p:spPr>
          <a:xfrm>
            <a:off x="791647" y="3082528"/>
            <a:ext cx="7560707" cy="2171700"/>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This presentation details a regression project aimed at predicting the final grades of Portuguese secondary school students. Using the Student Performance Dataset, we apply a linear regression model to understand and anticipate outcomes based on demographic, social, and academic factors. This approach helps educators identify students who may need additional support early in the academic year.</a:t>
            </a:r>
            <a:endParaRPr lang="en-US" sz="1750" dirty="0"/>
          </a:p>
        </p:txBody>
      </p:sp>
      <p:sp>
        <p:nvSpPr>
          <p:cNvPr id="5" name="Text 2"/>
          <p:cNvSpPr/>
          <p:nvPr/>
        </p:nvSpPr>
        <p:spPr>
          <a:xfrm>
            <a:off x="791647" y="5508665"/>
            <a:ext cx="7560707" cy="1447800"/>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We focus on the target variable G3 (final grade), exploring data characteristics, preprocessing techniques, model training, and evaluation results. Future work directives are provided to further improve predictive accuracy.</a:t>
            </a:r>
            <a:endParaRPr lang="en-US" sz="1750" dirty="0"/>
          </a:p>
        </p:txBody>
      </p:sp>
      <p:sp>
        <p:nvSpPr>
          <p:cNvPr id="6" name="Shape 3"/>
          <p:cNvSpPr/>
          <p:nvPr/>
        </p:nvSpPr>
        <p:spPr>
          <a:xfrm>
            <a:off x="791647" y="7227808"/>
            <a:ext cx="361831" cy="361831"/>
          </a:xfrm>
          <a:prstGeom prst="roundRect">
            <a:avLst>
              <a:gd name="adj" fmla="val 25268939"/>
            </a:avLst>
          </a:prstGeom>
          <a:noFill/>
          <a:ln w="7620">
            <a:solidFill>
              <a:srgbClr val="4D4D51"/>
            </a:solidFill>
            <a:prstDash val="solid"/>
          </a:ln>
        </p:spPr>
      </p:sp>
      <p:pic>
        <p:nvPicPr>
          <p:cNvPr id="7" name="Image 1" descr="preencoded.png"/>
          <p:cNvPicPr>
            <a:picLocks noChangeAspect="1"/>
          </p:cNvPicPr>
          <p:nvPr/>
        </p:nvPicPr>
        <p:blipFill>
          <a:blip r:embed="rId4"/>
          <a:stretch>
            <a:fillRect/>
          </a:stretch>
        </p:blipFill>
        <p:spPr>
          <a:xfrm>
            <a:off x="799267" y="7235428"/>
            <a:ext cx="346591" cy="346591"/>
          </a:xfrm>
          <a:prstGeom prst="rect">
            <a:avLst/>
          </a:prstGeom>
        </p:spPr>
      </p:pic>
      <p:sp>
        <p:nvSpPr>
          <p:cNvPr id="8" name="Text 4"/>
          <p:cNvSpPr/>
          <p:nvPr/>
        </p:nvSpPr>
        <p:spPr>
          <a:xfrm>
            <a:off x="1266468" y="7210901"/>
            <a:ext cx="2915483" cy="395883"/>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Meles Haileselassie</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706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Project Overview and Goals</a:t>
            </a:r>
            <a:endParaRPr lang="en-US" sz="4450" dirty="0"/>
          </a:p>
        </p:txBody>
      </p:sp>
      <p:sp>
        <p:nvSpPr>
          <p:cNvPr id="4" name="Shape 1"/>
          <p:cNvSpPr/>
          <p:nvPr/>
        </p:nvSpPr>
        <p:spPr>
          <a:xfrm>
            <a:off x="6280190" y="292834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7017306"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Project Aim</a:t>
            </a:r>
            <a:endParaRPr lang="en-US" sz="2200" dirty="0"/>
          </a:p>
        </p:txBody>
      </p:sp>
      <p:sp>
        <p:nvSpPr>
          <p:cNvPr id="6" name="Text 3"/>
          <p:cNvSpPr/>
          <p:nvPr/>
        </p:nvSpPr>
        <p:spPr>
          <a:xfrm>
            <a:off x="7017306" y="3496627"/>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Predict final grade (G3) using diverse student data including social and academic attributes.</a:t>
            </a:r>
            <a:endParaRPr lang="en-US" sz="1750" dirty="0"/>
          </a:p>
        </p:txBody>
      </p:sp>
      <p:sp>
        <p:nvSpPr>
          <p:cNvPr id="7" name="Shape 4"/>
          <p:cNvSpPr/>
          <p:nvPr/>
        </p:nvSpPr>
        <p:spPr>
          <a:xfrm>
            <a:off x="10200203" y="292834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10937319"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Importance</a:t>
            </a:r>
            <a:endParaRPr lang="en-US" sz="2200" dirty="0"/>
          </a:p>
        </p:txBody>
      </p:sp>
      <p:sp>
        <p:nvSpPr>
          <p:cNvPr id="9" name="Text 6"/>
          <p:cNvSpPr/>
          <p:nvPr/>
        </p:nvSpPr>
        <p:spPr>
          <a:xfrm>
            <a:off x="10937319" y="3496627"/>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Facilitates early identification of students at risk for poor outcomes to enhance intervention strategies.</a:t>
            </a:r>
            <a:endParaRPr lang="en-US" sz="1750" dirty="0"/>
          </a:p>
        </p:txBody>
      </p:sp>
      <p:sp>
        <p:nvSpPr>
          <p:cNvPr id="10" name="Shape 7"/>
          <p:cNvSpPr/>
          <p:nvPr/>
        </p:nvSpPr>
        <p:spPr>
          <a:xfrm>
            <a:off x="6280190" y="5764768"/>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7017306" y="58426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Scope</a:t>
            </a:r>
            <a:endParaRPr lang="en-US" sz="2200" dirty="0"/>
          </a:p>
        </p:txBody>
      </p:sp>
      <p:sp>
        <p:nvSpPr>
          <p:cNvPr id="12" name="Text 9"/>
          <p:cNvSpPr/>
          <p:nvPr/>
        </p:nvSpPr>
        <p:spPr>
          <a:xfrm>
            <a:off x="7017306" y="633305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Involves data from Portuguese secondary school students with multiple features influencing academic success.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01954"/>
            <a:ext cx="10303669"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Exploration and Characteristics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Dataset Details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Source: UCI Machine Learning Repository</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649 student records</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32 features: categorical &amp; numerical</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No missing values detected</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Visual Insights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Histograms reveal distribution of numeric attributes</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Strong positive correlation among G1, G2, and G3 grades</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Outliers noted in variables such as absences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6875" y="1204317"/>
            <a:ext cx="7710249" cy="1280160"/>
          </a:xfrm>
          <a:prstGeom prst="rect">
            <a:avLst/>
          </a:prstGeom>
          <a:noFill/>
          <a:ln/>
        </p:spPr>
        <p:txBody>
          <a:bodyPr wrap="square" lIns="0" tIns="0" rIns="0" bIns="0" rtlCol="0" anchor="t"/>
          <a:lstStyle/>
          <a:p>
            <a:pPr marL="0" indent="0" algn="l">
              <a:lnSpc>
                <a:spcPts val="5000"/>
              </a:lnSpc>
              <a:buNone/>
            </a:pPr>
            <a:r>
              <a:rPr lang="en-US" sz="4000" dirty="0">
                <a:solidFill>
                  <a:srgbClr val="F2F0F4"/>
                </a:solidFill>
                <a:latin typeface="Montserrat" pitchFamily="34" charset="0"/>
                <a:ea typeface="Montserrat" pitchFamily="34" charset="-122"/>
                <a:cs typeface="Montserrat" pitchFamily="34" charset="-120"/>
              </a:rPr>
              <a:t>Methodology: Preprocessing and Data Splitting</a:t>
            </a:r>
            <a:endParaRPr lang="en-US" sz="4000" dirty="0"/>
          </a:p>
        </p:txBody>
      </p:sp>
      <p:sp>
        <p:nvSpPr>
          <p:cNvPr id="4" name="Shape 1"/>
          <p:cNvSpPr/>
          <p:nvPr/>
        </p:nvSpPr>
        <p:spPr>
          <a:xfrm>
            <a:off x="716875" y="2791658"/>
            <a:ext cx="3752731" cy="2505908"/>
          </a:xfrm>
          <a:prstGeom prst="roundRect">
            <a:avLst>
              <a:gd name="adj" fmla="val 3433"/>
            </a:avLst>
          </a:prstGeom>
          <a:solidFill>
            <a:srgbClr val="31136C"/>
          </a:solidFill>
          <a:ln w="7620">
            <a:solidFill>
              <a:srgbClr val="4A2C85"/>
            </a:solidFill>
            <a:prstDash val="solid"/>
          </a:ln>
        </p:spPr>
      </p:sp>
      <p:sp>
        <p:nvSpPr>
          <p:cNvPr id="5" name="Text 2"/>
          <p:cNvSpPr/>
          <p:nvPr/>
        </p:nvSpPr>
        <p:spPr>
          <a:xfrm>
            <a:off x="929283" y="3004066"/>
            <a:ext cx="316099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Data Encoding &amp; Scaling</a:t>
            </a:r>
            <a:endParaRPr lang="en-US" sz="2000" dirty="0"/>
          </a:p>
        </p:txBody>
      </p:sp>
      <p:sp>
        <p:nvSpPr>
          <p:cNvPr id="6" name="Text 3"/>
          <p:cNvSpPr/>
          <p:nvPr/>
        </p:nvSpPr>
        <p:spPr>
          <a:xfrm>
            <a:off x="929283" y="3446859"/>
            <a:ext cx="3327916" cy="163830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OneHotEncoder applied to categorical variables, dropping the first to prevent multicollinearity; numerical features standardized using StandardScaler.</a:t>
            </a:r>
            <a:endParaRPr lang="en-US" sz="1600" dirty="0"/>
          </a:p>
        </p:txBody>
      </p:sp>
      <p:sp>
        <p:nvSpPr>
          <p:cNvPr id="7" name="Shape 4"/>
          <p:cNvSpPr/>
          <p:nvPr/>
        </p:nvSpPr>
        <p:spPr>
          <a:xfrm>
            <a:off x="4674394" y="2791658"/>
            <a:ext cx="3752731" cy="2505908"/>
          </a:xfrm>
          <a:prstGeom prst="roundRect">
            <a:avLst>
              <a:gd name="adj" fmla="val 3433"/>
            </a:avLst>
          </a:prstGeom>
          <a:solidFill>
            <a:srgbClr val="31136C"/>
          </a:solidFill>
          <a:ln w="7620">
            <a:solidFill>
              <a:srgbClr val="4A2C85"/>
            </a:solidFill>
            <a:prstDash val="solid"/>
          </a:ln>
        </p:spPr>
      </p:sp>
      <p:sp>
        <p:nvSpPr>
          <p:cNvPr id="8" name="Text 5"/>
          <p:cNvSpPr/>
          <p:nvPr/>
        </p:nvSpPr>
        <p:spPr>
          <a:xfrm>
            <a:off x="4886801" y="3004066"/>
            <a:ext cx="256032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Train-Test Split</a:t>
            </a:r>
            <a:endParaRPr lang="en-US" sz="2000" dirty="0"/>
          </a:p>
        </p:txBody>
      </p:sp>
      <p:sp>
        <p:nvSpPr>
          <p:cNvPr id="9" name="Text 6"/>
          <p:cNvSpPr/>
          <p:nvPr/>
        </p:nvSpPr>
        <p:spPr>
          <a:xfrm>
            <a:off x="4886801" y="3446859"/>
            <a:ext cx="3327916" cy="131064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Dataset split into 80% training and 20% testing subsets, with a fixed random seed to ensure result reproducibility during evaluation.</a:t>
            </a:r>
            <a:endParaRPr lang="en-US" sz="1600" dirty="0"/>
          </a:p>
        </p:txBody>
      </p:sp>
      <p:sp>
        <p:nvSpPr>
          <p:cNvPr id="10" name="Shape 7"/>
          <p:cNvSpPr/>
          <p:nvPr/>
        </p:nvSpPr>
        <p:spPr>
          <a:xfrm>
            <a:off x="716875" y="5502354"/>
            <a:ext cx="7710249" cy="1522928"/>
          </a:xfrm>
          <a:prstGeom prst="roundRect">
            <a:avLst>
              <a:gd name="adj" fmla="val 5649"/>
            </a:avLst>
          </a:prstGeom>
          <a:solidFill>
            <a:srgbClr val="31136C"/>
          </a:solidFill>
          <a:ln w="7620">
            <a:solidFill>
              <a:srgbClr val="4A2C85"/>
            </a:solidFill>
            <a:prstDash val="solid"/>
          </a:ln>
        </p:spPr>
      </p:sp>
      <p:sp>
        <p:nvSpPr>
          <p:cNvPr id="11" name="Text 8"/>
          <p:cNvSpPr/>
          <p:nvPr/>
        </p:nvSpPr>
        <p:spPr>
          <a:xfrm>
            <a:off x="929283" y="5714762"/>
            <a:ext cx="2560320" cy="319921"/>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Target Variable</a:t>
            </a:r>
            <a:endParaRPr lang="en-US" sz="2000" dirty="0"/>
          </a:p>
        </p:txBody>
      </p:sp>
      <p:sp>
        <p:nvSpPr>
          <p:cNvPr id="12" name="Text 9"/>
          <p:cNvSpPr/>
          <p:nvPr/>
        </p:nvSpPr>
        <p:spPr>
          <a:xfrm>
            <a:off x="929283" y="6157555"/>
            <a:ext cx="7285434" cy="655320"/>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The final grade (G3), a continuous numeric variable, is the prediction target for regression modeling.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062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Model Training: Linear Regression Application</a:t>
            </a:r>
            <a:endParaRPr lang="en-US" sz="4450" dirty="0"/>
          </a:p>
        </p:txBody>
      </p:sp>
      <p:sp>
        <p:nvSpPr>
          <p:cNvPr id="4" name="Shape 1"/>
          <p:cNvSpPr/>
          <p:nvPr/>
        </p:nvSpPr>
        <p:spPr>
          <a:xfrm>
            <a:off x="793790" y="292834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Choice</a:t>
            </a:r>
            <a:endParaRPr lang="en-US" sz="2200" dirty="0"/>
          </a:p>
        </p:txBody>
      </p:sp>
      <p:sp>
        <p:nvSpPr>
          <p:cNvPr id="6" name="Text 3"/>
          <p:cNvSpPr/>
          <p:nvPr/>
        </p:nvSpPr>
        <p:spPr>
          <a:xfrm>
            <a:off x="1530906" y="3496627"/>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Baseline linear regression model implemented using scikit-learn for interpretability and simplicity.</a:t>
            </a:r>
            <a:endParaRPr lang="en-US" sz="1750" dirty="0"/>
          </a:p>
        </p:txBody>
      </p:sp>
      <p:sp>
        <p:nvSpPr>
          <p:cNvPr id="7" name="Shape 4"/>
          <p:cNvSpPr/>
          <p:nvPr/>
        </p:nvSpPr>
        <p:spPr>
          <a:xfrm>
            <a:off x="4713803" y="292834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5450919"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Pipeline Integration</a:t>
            </a:r>
            <a:endParaRPr lang="en-US" sz="2200" dirty="0"/>
          </a:p>
        </p:txBody>
      </p:sp>
      <p:sp>
        <p:nvSpPr>
          <p:cNvPr id="9" name="Text 6"/>
          <p:cNvSpPr/>
          <p:nvPr/>
        </p:nvSpPr>
        <p:spPr>
          <a:xfrm>
            <a:off x="5450919" y="3496627"/>
            <a:ext cx="289941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Preprocessing steps and model training combined into a single pipeline to streamline the workflow and enhance reproducibility.</a:t>
            </a:r>
            <a:endParaRPr lang="en-US" sz="1750" dirty="0"/>
          </a:p>
        </p:txBody>
      </p:sp>
      <p:sp>
        <p:nvSpPr>
          <p:cNvPr id="10" name="Shape 7"/>
          <p:cNvSpPr/>
          <p:nvPr/>
        </p:nvSpPr>
        <p:spPr>
          <a:xfrm>
            <a:off x="793790" y="5764768"/>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530906" y="58426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Hyperparameters</a:t>
            </a:r>
            <a:endParaRPr lang="en-US" sz="2200" dirty="0"/>
          </a:p>
        </p:txBody>
      </p:sp>
      <p:sp>
        <p:nvSpPr>
          <p:cNvPr id="12" name="Text 9"/>
          <p:cNvSpPr/>
          <p:nvPr/>
        </p:nvSpPr>
        <p:spPr>
          <a:xfrm>
            <a:off x="1530906" y="633305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Default settings used for baseline; represents a starting point before tuning more complex parameters.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93570"/>
            <a:ext cx="838164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Results and Model Evaluation</a:t>
            </a:r>
            <a:endParaRPr lang="en-US" sz="4450" dirty="0"/>
          </a:p>
        </p:txBody>
      </p:sp>
      <p:sp>
        <p:nvSpPr>
          <p:cNvPr id="3" name="Text 1"/>
          <p:cNvSpPr/>
          <p:nvPr/>
        </p:nvSpPr>
        <p:spPr>
          <a:xfrm>
            <a:off x="793790" y="31693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Evaluation Metrics</a:t>
            </a:r>
            <a:endParaRPr lang="en-US" sz="2200" dirty="0"/>
          </a:p>
        </p:txBody>
      </p:sp>
      <p:sp>
        <p:nvSpPr>
          <p:cNvPr id="4" name="Text 2"/>
          <p:cNvSpPr/>
          <p:nvPr/>
        </p:nvSpPr>
        <p:spPr>
          <a:xfrm>
            <a:off x="793790" y="37504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RMSE: ~1.21</a:t>
            </a:r>
            <a:endParaRPr lang="en-US" sz="1750" dirty="0"/>
          </a:p>
        </p:txBody>
      </p:sp>
      <p:sp>
        <p:nvSpPr>
          <p:cNvPr id="5" name="Text 3"/>
          <p:cNvSpPr/>
          <p:nvPr/>
        </p:nvSpPr>
        <p:spPr>
          <a:xfrm>
            <a:off x="793790" y="41926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MAE: ~</a:t>
            </a:r>
            <a:r>
              <a:rPr lang="en-US" sz="1600" b="0" i="0" dirty="0">
                <a:solidFill>
                  <a:srgbClr val="F8F8F2"/>
                </a:solidFill>
                <a:effectLst/>
                <a:latin typeface="Consolas" panose="020B0609020204030204" pitchFamily="49" charset="0"/>
              </a:rPr>
              <a:t>0.77</a:t>
            </a:r>
            <a:endParaRPr lang="en-US" sz="1750" dirty="0"/>
          </a:p>
        </p:txBody>
      </p:sp>
      <p:sp>
        <p:nvSpPr>
          <p:cNvPr id="6" name="Text 4"/>
          <p:cNvSpPr/>
          <p:nvPr/>
        </p:nvSpPr>
        <p:spPr>
          <a:xfrm>
            <a:off x="793790" y="46348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R²: ~0.85</a:t>
            </a:r>
            <a:endParaRPr lang="en-US" sz="1750" dirty="0"/>
          </a:p>
        </p:txBody>
      </p:sp>
      <p:sp>
        <p:nvSpPr>
          <p:cNvPr id="7" name="Text 5"/>
          <p:cNvSpPr/>
          <p:nvPr/>
        </p:nvSpPr>
        <p:spPr>
          <a:xfrm>
            <a:off x="7599521" y="3169325"/>
            <a:ext cx="2941677"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Model Interpretation</a:t>
            </a:r>
            <a:endParaRPr lang="en-US" sz="2200" dirty="0"/>
          </a:p>
        </p:txBody>
      </p:sp>
      <p:sp>
        <p:nvSpPr>
          <p:cNvPr id="8" name="Text 6"/>
          <p:cNvSpPr/>
          <p:nvPr/>
        </p:nvSpPr>
        <p:spPr>
          <a:xfrm>
            <a:off x="7599521" y="375046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strong R² score indicates ~81% variance explained. Average prediction errors of ~1.6 points are reasonable on a 0–20 grading scale.</a:t>
            </a:r>
            <a:endParaRPr lang="en-US" sz="1750" dirty="0"/>
          </a:p>
        </p:txBody>
      </p:sp>
      <p:sp>
        <p:nvSpPr>
          <p:cNvPr id="9" name="Text 7"/>
          <p:cNvSpPr/>
          <p:nvPr/>
        </p:nvSpPr>
        <p:spPr>
          <a:xfrm>
            <a:off x="7599521" y="50432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Residual analysis reveals mostly linear patterns with some underestimation for high-performing students, common for simple linear models.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899041"/>
            <a:ext cx="7742873" cy="1250871"/>
          </a:xfrm>
          <a:prstGeom prst="rect">
            <a:avLst/>
          </a:prstGeom>
          <a:noFill/>
          <a:ln/>
        </p:spPr>
        <p:txBody>
          <a:bodyPr wrap="square" lIns="0" tIns="0" rIns="0" bIns="0" rtlCol="0" anchor="t"/>
          <a:lstStyle/>
          <a:p>
            <a:pPr marL="0" indent="0" algn="l">
              <a:lnSpc>
                <a:spcPts val="4900"/>
              </a:lnSpc>
              <a:buNone/>
            </a:pPr>
            <a:r>
              <a:rPr lang="en-US" sz="3900" dirty="0">
                <a:solidFill>
                  <a:srgbClr val="F2F0F4"/>
                </a:solidFill>
                <a:latin typeface="Montserrat" pitchFamily="34" charset="0"/>
                <a:ea typeface="Montserrat" pitchFamily="34" charset="-122"/>
                <a:cs typeface="Montserrat" pitchFamily="34" charset="-120"/>
              </a:rPr>
              <a:t>Conclusion, Challenges, and Future Work</a:t>
            </a:r>
            <a:endParaRPr lang="en-US" sz="3900" dirty="0"/>
          </a:p>
        </p:txBody>
      </p:sp>
      <p:pic>
        <p:nvPicPr>
          <p:cNvPr id="4" name="Image 1" descr="preencoded.png"/>
          <p:cNvPicPr>
            <a:picLocks noChangeAspect="1"/>
          </p:cNvPicPr>
          <p:nvPr/>
        </p:nvPicPr>
        <p:blipFill>
          <a:blip r:embed="rId4"/>
          <a:stretch>
            <a:fillRect/>
          </a:stretch>
        </p:blipFill>
        <p:spPr>
          <a:xfrm>
            <a:off x="700564" y="2450068"/>
            <a:ext cx="1000839" cy="1473398"/>
          </a:xfrm>
          <a:prstGeom prst="rect">
            <a:avLst/>
          </a:prstGeom>
        </p:spPr>
      </p:pic>
      <p:sp>
        <p:nvSpPr>
          <p:cNvPr id="5" name="Text 1"/>
          <p:cNvSpPr/>
          <p:nvPr/>
        </p:nvSpPr>
        <p:spPr>
          <a:xfrm>
            <a:off x="2001560" y="2650212"/>
            <a:ext cx="2701647"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Summary of Findings</a:t>
            </a:r>
            <a:endParaRPr lang="en-US" sz="1950" dirty="0"/>
          </a:p>
        </p:txBody>
      </p:sp>
      <p:sp>
        <p:nvSpPr>
          <p:cNvPr id="6" name="Text 2"/>
          <p:cNvSpPr/>
          <p:nvPr/>
        </p:nvSpPr>
        <p:spPr>
          <a:xfrm>
            <a:off x="2001560" y="3083004"/>
            <a:ext cx="6441877" cy="64031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Model effectively captures linear relationships; previous term grades G1 and G2 are strong predictors of final performance.</a:t>
            </a:r>
            <a:endParaRPr lang="en-US" sz="1550" dirty="0"/>
          </a:p>
        </p:txBody>
      </p:sp>
      <p:pic>
        <p:nvPicPr>
          <p:cNvPr id="7" name="Image 2" descr="preencoded.png"/>
          <p:cNvPicPr>
            <a:picLocks noChangeAspect="1"/>
          </p:cNvPicPr>
          <p:nvPr/>
        </p:nvPicPr>
        <p:blipFill>
          <a:blip r:embed="rId5"/>
          <a:stretch>
            <a:fillRect/>
          </a:stretch>
        </p:blipFill>
        <p:spPr>
          <a:xfrm>
            <a:off x="700564" y="3923467"/>
            <a:ext cx="1000839" cy="1473398"/>
          </a:xfrm>
          <a:prstGeom prst="rect">
            <a:avLst/>
          </a:prstGeom>
        </p:spPr>
      </p:pic>
      <p:sp>
        <p:nvSpPr>
          <p:cNvPr id="8" name="Text 3"/>
          <p:cNvSpPr/>
          <p:nvPr/>
        </p:nvSpPr>
        <p:spPr>
          <a:xfrm>
            <a:off x="2001560" y="4123611"/>
            <a:ext cx="2502218"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Challenges</a:t>
            </a:r>
            <a:endParaRPr lang="en-US" sz="1950" dirty="0"/>
          </a:p>
        </p:txBody>
      </p:sp>
      <p:sp>
        <p:nvSpPr>
          <p:cNvPr id="9" name="Text 4"/>
          <p:cNvSpPr/>
          <p:nvPr/>
        </p:nvSpPr>
        <p:spPr>
          <a:xfrm>
            <a:off x="2001560" y="4556403"/>
            <a:ext cx="6441877" cy="64031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High number of categorical variables requires robust encoding, and some features contribute little, complicating the model.</a:t>
            </a:r>
            <a:endParaRPr lang="en-US" sz="1550" dirty="0"/>
          </a:p>
        </p:txBody>
      </p:sp>
      <p:pic>
        <p:nvPicPr>
          <p:cNvPr id="10" name="Image 3" descr="preencoded.png"/>
          <p:cNvPicPr>
            <a:picLocks noChangeAspect="1"/>
          </p:cNvPicPr>
          <p:nvPr/>
        </p:nvPicPr>
        <p:blipFill>
          <a:blip r:embed="rId6"/>
          <a:stretch>
            <a:fillRect/>
          </a:stretch>
        </p:blipFill>
        <p:spPr>
          <a:xfrm>
            <a:off x="700564" y="5396865"/>
            <a:ext cx="1000839" cy="1933575"/>
          </a:xfrm>
          <a:prstGeom prst="rect">
            <a:avLst/>
          </a:prstGeom>
        </p:spPr>
      </p:pic>
      <p:sp>
        <p:nvSpPr>
          <p:cNvPr id="11" name="Text 5"/>
          <p:cNvSpPr/>
          <p:nvPr/>
        </p:nvSpPr>
        <p:spPr>
          <a:xfrm>
            <a:off x="2001560" y="5597009"/>
            <a:ext cx="2502218" cy="312777"/>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Future Research</a:t>
            </a:r>
            <a:endParaRPr lang="en-US" sz="1950" dirty="0"/>
          </a:p>
        </p:txBody>
      </p:sp>
      <p:sp>
        <p:nvSpPr>
          <p:cNvPr id="12" name="Text 6"/>
          <p:cNvSpPr/>
          <p:nvPr/>
        </p:nvSpPr>
        <p:spPr>
          <a:xfrm>
            <a:off x="2001560" y="6029801"/>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Explore nonlinear models like Random Forest and Gradient Boosting</a:t>
            </a:r>
            <a:endParaRPr lang="en-US" sz="1550" dirty="0"/>
          </a:p>
        </p:txBody>
      </p:sp>
      <p:sp>
        <p:nvSpPr>
          <p:cNvPr id="13" name="Text 7"/>
          <p:cNvSpPr/>
          <p:nvPr/>
        </p:nvSpPr>
        <p:spPr>
          <a:xfrm>
            <a:off x="2001560" y="6419969"/>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Implement feature selection or dimensionality reduction techniques</a:t>
            </a:r>
            <a:endParaRPr lang="en-US" sz="1550" dirty="0"/>
          </a:p>
        </p:txBody>
      </p:sp>
      <p:sp>
        <p:nvSpPr>
          <p:cNvPr id="14" name="Text 8"/>
          <p:cNvSpPr/>
          <p:nvPr/>
        </p:nvSpPr>
        <p:spPr>
          <a:xfrm>
            <a:off x="2001560" y="6810137"/>
            <a:ext cx="6441877"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Adopt cross-validation and hyperparameter tuning with GridSearchCV</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569</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Consolas</vt:lpstr>
      <vt:lpstr>Montserrat</vt:lpstr>
      <vt:lpstr>Heebo Bold</vt:lpstr>
      <vt:lpstr>Arial</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meles haileselassie</cp:lastModifiedBy>
  <cp:revision>5</cp:revision>
  <dcterms:created xsi:type="dcterms:W3CDTF">2025-05-02T10:50:30Z</dcterms:created>
  <dcterms:modified xsi:type="dcterms:W3CDTF">2025-05-02T11:28:14Z</dcterms:modified>
</cp:coreProperties>
</file>